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7" r:id="rId3"/>
    <p:sldId id="257" r:id="rId4"/>
    <p:sldId id="288" r:id="rId5"/>
    <p:sldId id="289" r:id="rId6"/>
    <p:sldId id="290" r:id="rId7"/>
    <p:sldId id="291" r:id="rId8"/>
    <p:sldId id="297" r:id="rId9"/>
    <p:sldId id="299" r:id="rId10"/>
    <p:sldId id="298" r:id="rId11"/>
    <p:sldId id="258" r:id="rId12"/>
    <p:sldId id="261" r:id="rId13"/>
    <p:sldId id="293" r:id="rId14"/>
    <p:sldId id="294" r:id="rId15"/>
    <p:sldId id="292" r:id="rId16"/>
    <p:sldId id="295" r:id="rId17"/>
    <p:sldId id="283" r:id="rId18"/>
    <p:sldId id="296" r:id="rId19"/>
    <p:sldId id="300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6475" autoAdjust="0"/>
  </p:normalViewPr>
  <p:slideViewPr>
    <p:cSldViewPr>
      <p:cViewPr varScale="1">
        <p:scale>
          <a:sx n="50" d="100"/>
          <a:sy n="50" d="100"/>
        </p:scale>
        <p:origin x="60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pl-PL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endParaRPr lang="pl-PL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pl-PL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59FB732F-0C2F-4203-A394-A79A2101F2E8}" type="slidenum">
              <a:rPr/>
              <a:pPr algn="r" hangingPunct="0">
                <a:defRPr sz="1400"/>
              </a:pPr>
              <a:t>‹#›</a:t>
            </a:fld>
            <a:endParaRPr lang="pl-PL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26581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DD41E84-1A46-4645-84AE-69B156A308CA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31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773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746AD9F-8302-47CF-9E9E-6FF473048BB3}" type="slidenum">
              <a:rPr/>
              <a:pPr lvl="0" algn="l" hangingPunct="1"/>
              <a:t>10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171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99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5436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25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614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140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20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100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603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95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746AD9F-8302-47CF-9E9E-6FF473048BB3}" type="slidenum">
              <a:rPr/>
              <a:pPr lvl="0" algn="l" hangingPunct="1"/>
              <a:t>2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58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746AD9F-8302-47CF-9E9E-6FF473048BB3}" type="slidenum">
              <a:rPr/>
              <a:pPr lvl="0" algn="l" hangingPunct="1"/>
              <a:t>3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81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746AD9F-8302-47CF-9E9E-6FF473048BB3}" type="slidenum">
              <a:rPr/>
              <a:pPr lvl="0" algn="l" hangingPunct="1"/>
              <a:t>4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3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746AD9F-8302-47CF-9E9E-6FF473048BB3}" type="slidenum">
              <a:rPr/>
              <a:pPr lvl="0" algn="l" hangingPunct="1"/>
              <a:t>5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006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746AD9F-8302-47CF-9E9E-6FF473048BB3}" type="slidenum">
              <a:rPr/>
              <a:pPr lvl="0" algn="l" hangingPunct="1"/>
              <a:t>6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27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746AD9F-8302-47CF-9E9E-6FF473048BB3}" type="slidenum">
              <a:rPr/>
              <a:pPr lvl="0" algn="l" hangingPunct="1"/>
              <a:t>7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38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746AD9F-8302-47CF-9E9E-6FF473048BB3}" type="slidenum">
              <a:rPr/>
              <a:pPr lvl="0" algn="l" hangingPunct="1"/>
              <a:t>8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55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746AD9F-8302-47CF-9E9E-6FF473048BB3}" type="slidenum">
              <a:rPr/>
              <a:pPr lvl="0" algn="l" hangingPunct="1"/>
              <a:t>9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9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1F6257-0019-4976-A854-D2CED4484EE1}" type="datetime1">
              <a:rPr lang="pl-PL" smtClean="0"/>
              <a:pPr lvl="0"/>
              <a:t>2015-03-12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78FDDC1-EEEA-4D51-8596-284F73515BCD}" type="slidenum">
              <a:rPr lang="pl-PL" smtClean="0"/>
              <a:pPr lvl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1F6257-0019-4976-A854-D2CED4484EE1}" type="datetime1">
              <a:rPr lang="pl-PL" smtClean="0"/>
              <a:pPr lvl="0"/>
              <a:t>2015-03-12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9639E0-F079-41BF-AD8C-EBD903ECECD7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1F6257-0019-4976-A854-D2CED4484EE1}" type="datetime1">
              <a:rPr lang="pl-PL" smtClean="0"/>
              <a:pPr lvl="0"/>
              <a:t>2015-03-12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E50B45-B166-49F4-9860-118090310599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1F6257-0019-4976-A854-D2CED4484EE1}" type="datetime1">
              <a:rPr lang="pl-PL" smtClean="0"/>
              <a:pPr lvl="0"/>
              <a:t>2015-03-12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D436C5-660B-4129-A785-5402A91B4A02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1F6257-0019-4976-A854-D2CED4484EE1}" type="datetime1">
              <a:rPr lang="pl-PL" smtClean="0"/>
              <a:pPr lvl="0"/>
              <a:t>2015-03-12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89DA0F-2953-41C4-A0B0-D960F2B349E6}" type="slidenum">
              <a:rPr lang="pl-PL" smtClean="0"/>
              <a:pPr lvl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1F6257-0019-4976-A854-D2CED4484EE1}" type="datetime1">
              <a:rPr lang="pl-PL" smtClean="0"/>
              <a:pPr lvl="0"/>
              <a:t>2015-03-12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4329AD-2D02-4BA2-9925-AC181FB83F18}" type="slidenum">
              <a:rPr lang="pl-PL" smtClean="0"/>
              <a:pPr lvl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1F6257-0019-4976-A854-D2CED4484EE1}" type="datetime1">
              <a:rPr lang="pl-PL" smtClean="0"/>
              <a:pPr lvl="0"/>
              <a:t>2015-03-12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CD0EF8-B815-49A2-B9D0-EFD7C78274C7}" type="slidenum">
              <a:rPr lang="pl-PL" smtClean="0"/>
              <a:pPr lvl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1F6257-0019-4976-A854-D2CED4484EE1}" type="datetime1">
              <a:rPr lang="pl-PL" smtClean="0"/>
              <a:pPr lvl="0"/>
              <a:t>2015-03-12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6B0C0D-5B6C-4659-8F5D-BA5DEA8ED600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1F6257-0019-4976-A854-D2CED4484EE1}" type="datetime1">
              <a:rPr lang="pl-PL" smtClean="0"/>
              <a:pPr lvl="0"/>
              <a:t>2015-03-12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496A25-8DBA-4241-B46B-709EF01CA8DB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1F6257-0019-4976-A854-D2CED4484EE1}" type="datetime1">
              <a:rPr lang="pl-PL" smtClean="0"/>
              <a:pPr lvl="0"/>
              <a:t>2015-03-12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1E2331-DA41-40FA-9D11-976CB18DDFC9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1F6257-0019-4976-A854-D2CED4484EE1}" type="datetime1">
              <a:rPr lang="pl-PL" smtClean="0"/>
              <a:pPr lvl="0"/>
              <a:t>2015-03-12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25D3C8-57A6-4ED9-9797-CDA6EB607E87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fld id="{8F1F6257-0019-4976-A854-D2CED4484EE1}" type="datetime1">
              <a:rPr lang="pl-PL" smtClean="0"/>
              <a:pPr lvl="0"/>
              <a:t>2015-03-12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fld id="{71C62C8D-84DF-4F32-918E-11ACAC7835ED}" type="slidenum">
              <a:rPr lang="pl-PL" smtClean="0"/>
              <a:pPr lvl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3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13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3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ymbol zastępczy numeru slajdu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 algn="ctr"/>
            <a:fld id="{47059200-FA7E-4BD8-9713-5BFD8A77B146}" type="slidenum">
              <a:rPr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lvl="0" algn="ctr"/>
              <a:t>1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>
          <a:xfrm>
            <a:off x="868362" y="357166"/>
            <a:ext cx="7407275" cy="2376264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r">
              <a:buNone/>
            </a:pPr>
            <a:r>
              <a:rPr lang="pl-PL" sz="40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SKUTECZNE </a:t>
            </a:r>
            <a:br>
              <a:rPr lang="pl-PL" sz="40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pl-PL" sz="40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DZIAŁANIA </a:t>
            </a:r>
            <a:br>
              <a:rPr lang="pl-PL" sz="40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pl-PL" sz="40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ODDOLNE</a:t>
            </a:r>
            <a:endParaRPr lang="pl-PL" sz="40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sp>
        <p:nvSpPr>
          <p:cNvPr id="7" name="Prostokąt 6"/>
          <p:cNvSpPr/>
          <p:nvPr/>
        </p:nvSpPr>
        <p:spPr>
          <a:xfrm>
            <a:off x="2357422" y="4572008"/>
            <a:ext cx="585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Mgr inż. arch. </a:t>
            </a:r>
            <a:r>
              <a:rPr lang="pl-PL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MARTA BEJNAR - BEJNAROWICZ</a:t>
            </a:r>
          </a:p>
          <a:p>
            <a:pPr algn="r"/>
            <a:r>
              <a:rPr lang="pl-PL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Dr  </a:t>
            </a:r>
            <a:r>
              <a:rPr lang="pl-PL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PIOTR  </a:t>
            </a:r>
            <a:r>
              <a:rPr lang="pl-PL" b="1" dirty="0" err="1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KLATTA</a:t>
            </a:r>
            <a:endParaRPr lang="pl-PL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6"/>
          <p:cNvSpPr/>
          <p:nvPr/>
        </p:nvSpPr>
        <p:spPr>
          <a:xfrm>
            <a:off x="827584" y="836712"/>
            <a:ext cx="7704856" cy="6846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BOTTOM - UP</a:t>
            </a:r>
            <a:endParaRPr lang="pl-PL" sz="1600" b="1" spc="3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ymbol zastępczy numeru slajdu 6"/>
          <p:cNvSpPr txBox="1"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 algn="ctr"/>
            <a:fld id="{47059200-FA7E-4BD8-9713-5BFD8A77B146}" type="slidenum">
              <a:rPr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lvl="0" algn="ctr"/>
              <a:t>10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23" y="1643050"/>
            <a:ext cx="6493354" cy="43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198480"/>
            <a:ext cx="2483280" cy="65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1"/>
          <p:cNvSpPr/>
          <p:nvPr/>
        </p:nvSpPr>
        <p:spPr>
          <a:xfrm>
            <a:off x="2627640" y="6198480"/>
            <a:ext cx="6516000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Stowarzyszenie Architektów Polskich SARP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Oddział Gorzów Wielkopolski</a:t>
            </a:r>
          </a:p>
        </p:txBody>
      </p:sp>
      <p:sp>
        <p:nvSpPr>
          <p:cNvPr id="5" name="pole tekstowe 6"/>
          <p:cNvSpPr/>
          <p:nvPr/>
        </p:nvSpPr>
        <p:spPr>
          <a:xfrm>
            <a:off x="571472" y="1183150"/>
            <a:ext cx="4000528" cy="44916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Poprawa jakości życia rozpoczyna się w skali  </a:t>
            </a:r>
            <a:endParaRPr lang="pl-PL" sz="1400" b="1" i="0" u="none" strike="noStrike" kern="120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osiedla, ulicy, </a:t>
            </a:r>
            <a:r>
              <a:rPr lang="pl-PL" sz="1400" b="1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bloku.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Działania </a:t>
            </a:r>
            <a:r>
              <a:rPr lang="pl-PL" sz="1400" b="1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oddolne </a:t>
            </a:r>
            <a:r>
              <a:rPr lang="pl-PL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  </a:t>
            </a:r>
            <a:r>
              <a:rPr lang="pl-PL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strukturach świadomego zarządzania </a:t>
            </a:r>
            <a:r>
              <a:rPr lang="pl-PL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miastem</a:t>
            </a:r>
            <a:r>
              <a:rPr lang="pl-PL" sz="1400" dirty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pl-PL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są </a:t>
            </a:r>
            <a:r>
              <a:rPr lang="pl-PL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postrzegane jako krok  </a:t>
            </a:r>
            <a:endParaRPr lang="pl-PL" sz="1400" b="0" i="0" u="none" strike="noStrike" kern="1200" dirty="0" smtClean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do </a:t>
            </a:r>
            <a:r>
              <a:rPr lang="pl-PL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etapu bardziej znaczących inwestycji</a:t>
            </a:r>
            <a:r>
              <a:rPr lang="pl-PL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.</a:t>
            </a:r>
            <a:endParaRPr lang="pl-PL" sz="1400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dirty="0" smtClean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dirty="0" smtClean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1" i="0" u="none" strike="noStrike" kern="120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1" i="0" strike="noStrike" kern="120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Inicjacja działań lokalnych społeczności i grup </a:t>
            </a:r>
            <a:endParaRPr lang="pl-PL" sz="1400" b="1" i="0" strike="noStrike" kern="1200" dirty="0" smtClean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1" i="0" strike="noStrike" kern="12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pozwala </a:t>
            </a:r>
            <a:r>
              <a:rPr lang="pl-PL" sz="1400" b="1" i="0" strike="noStrike" kern="120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gospodarzom miasta: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483"/>
              </a:buClr>
              <a:buSzPct val="45000"/>
              <a:tabLst/>
              <a:defRPr sz="1800"/>
            </a:pPr>
            <a:r>
              <a:rPr lang="pl-PL" sz="1400" b="1" spc="3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1. TESTOWAĆ</a:t>
            </a:r>
            <a:r>
              <a:rPr lang="pl-PL" sz="1400" b="1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 </a:t>
            </a:r>
            <a:r>
              <a:rPr lang="pl-PL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nowe </a:t>
            </a:r>
            <a:r>
              <a:rPr lang="pl-PL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koncepcje przed podjęciem istotnych zobowiązań politycznych i finansowych,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483"/>
              </a:buClr>
              <a:buSzPct val="45000"/>
              <a:tabLst/>
              <a:defRPr sz="1800"/>
            </a:pPr>
            <a:r>
              <a:rPr lang="pl-PL" sz="1400" b="1" i="0" u="none" strike="noStrike" kern="1200" spc="3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2. USANKCJONOWAĆ </a:t>
            </a:r>
            <a:r>
              <a:rPr lang="pl-PL" sz="1400" b="1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pl-PL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lub </a:t>
            </a:r>
            <a:r>
              <a:rPr lang="pl-PL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nie </a:t>
            </a:r>
            <a:r>
              <a:rPr lang="pl-PL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nowe pomysły</a:t>
            </a:r>
            <a:endParaRPr lang="pl-PL" sz="1400" b="0" i="0" u="none" strike="noStrike" kern="120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ymbol zastępczy numeru slajdu 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627D03D8-2499-4FA3-9AA4-B3BE2462D9F0}" type="slidenum">
              <a:rPr/>
              <a:pPr lvl="0"/>
              <a:t>11</a:t>
            </a:fld>
            <a:endParaRPr lang="pl-PL">
              <a:solidFill>
                <a:srgbClr val="000000"/>
              </a:solidFill>
              <a:latin typeface="Gill Sans MT" pitchFamily="18"/>
              <a:cs typeface="Tahoma" pitchFamily="2"/>
            </a:endParaRPr>
          </a:p>
        </p:txBody>
      </p:sp>
      <p:sp>
        <p:nvSpPr>
          <p:cNvPr id="7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ymbol zastępczy numeru slajdu 6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rtlCol="0" anchor="t" anchorCtr="0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059200-FA7E-4BD8-9713-5BFD8A77B146}" type="slidenum">
              <a:rPr lang="pl-PL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algn="ctr"/>
              <a:t>11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9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4718" y="1071547"/>
            <a:ext cx="406776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198480"/>
            <a:ext cx="2483280" cy="65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1"/>
          <p:cNvSpPr/>
          <p:nvPr/>
        </p:nvSpPr>
        <p:spPr>
          <a:xfrm>
            <a:off x="2627640" y="6198480"/>
            <a:ext cx="6516000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Stowarzyszenie Architektów Polskich SARP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Oddział Gorzów Wielkopolski</a:t>
            </a:r>
          </a:p>
        </p:txBody>
      </p:sp>
      <p:sp>
        <p:nvSpPr>
          <p:cNvPr id="5" name="pole tekstowe 6"/>
          <p:cNvSpPr/>
          <p:nvPr/>
        </p:nvSpPr>
        <p:spPr>
          <a:xfrm>
            <a:off x="827584" y="548680"/>
            <a:ext cx="7715694" cy="6148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600" b="1" i="0" u="none" strike="noStrike" kern="1200" spc="3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ZADANIA UŚWIADAMIAJACE PROBLEM.</a:t>
            </a:r>
            <a:endParaRPr lang="pl-PL" sz="1600" b="1" i="0" u="none" strike="noStrike" kern="1200" spc="30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ymbol zastępczy numeru slajdu 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9B462A13-6C9E-4DC7-8ABA-FF5DFD16D3F5}" type="slidenum">
              <a:rPr/>
              <a:pPr lvl="0"/>
              <a:t>12</a:t>
            </a:fld>
            <a:endParaRPr lang="pl-PL">
              <a:solidFill>
                <a:srgbClr val="000000"/>
              </a:solidFill>
              <a:latin typeface="Gill Sans MT" pitchFamily="18"/>
              <a:cs typeface="Tahoma" pitchFamily="2"/>
            </a:endParaRPr>
          </a:p>
        </p:txBody>
      </p:sp>
      <p:sp>
        <p:nvSpPr>
          <p:cNvPr id="7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ymbol zastępczy numeru slajdu 6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rtlCol="0" anchor="t" anchorCtr="0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059200-FA7E-4BD8-9713-5BFD8A77B146}" type="slidenum">
              <a:rPr lang="pl-PL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algn="ctr"/>
              <a:t>12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9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pic>
        <p:nvPicPr>
          <p:cNvPr id="2050" name="Picture 2" descr="C:\Users\Bejnar-Bejnarowicz\Documents\ladne zdjecia miast\agata_jonska_foto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28" y="1163485"/>
            <a:ext cx="3209272" cy="234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ladne zdjecia miast\K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40" y="3745946"/>
            <a:ext cx="3209272" cy="22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Bejnar-Bejnarowicz\Documents\ladne zdjecia miast\kwia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8473"/>
            <a:ext cx="3206229" cy="48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198480"/>
            <a:ext cx="2483280" cy="65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1"/>
          <p:cNvSpPr/>
          <p:nvPr/>
        </p:nvSpPr>
        <p:spPr>
          <a:xfrm>
            <a:off x="2627640" y="6198480"/>
            <a:ext cx="6516000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Stowarzyszenie Architektów Polskich SARP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Oddział Gorzów Wielkopolski</a:t>
            </a:r>
          </a:p>
        </p:txBody>
      </p:sp>
      <p:sp>
        <p:nvSpPr>
          <p:cNvPr id="5" name="pole tekstowe 6"/>
          <p:cNvSpPr/>
          <p:nvPr/>
        </p:nvSpPr>
        <p:spPr>
          <a:xfrm>
            <a:off x="827584" y="548680"/>
            <a:ext cx="7715694" cy="5333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600" b="1" i="0" u="none" strike="noStrike" kern="1200" spc="3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ZADANIA WSKAZUJĄCE </a:t>
            </a:r>
            <a:r>
              <a:rPr lang="pl-PL" sz="1600" b="1" i="0" u="none" strike="noStrike" kern="1200" spc="3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ROZWIĄZANIA</a:t>
            </a:r>
            <a:r>
              <a:rPr lang="pl-PL" sz="1600" b="1" i="0" u="none" strike="noStrike" kern="1200" spc="3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ymbol zastępczy numeru slajdu 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9B462A13-6C9E-4DC7-8ABA-FF5DFD16D3F5}" type="slidenum">
              <a:rPr/>
              <a:pPr lvl="0"/>
              <a:t>13</a:t>
            </a:fld>
            <a:endParaRPr lang="pl-PL">
              <a:solidFill>
                <a:srgbClr val="000000"/>
              </a:solidFill>
              <a:latin typeface="Gill Sans MT" pitchFamily="18"/>
              <a:cs typeface="Tahoma" pitchFamily="2"/>
            </a:endParaRPr>
          </a:p>
        </p:txBody>
      </p:sp>
      <p:sp>
        <p:nvSpPr>
          <p:cNvPr id="7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ymbol zastępczy numeru slajdu 6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rtlCol="0" anchor="t" anchorCtr="0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059200-FA7E-4BD8-9713-5BFD8A77B146}" type="slidenum">
              <a:rPr lang="pl-PL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algn="ctr"/>
              <a:t>13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9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pic>
        <p:nvPicPr>
          <p:cNvPr id="3075" name="Picture 3" descr="D:\ladne zdjecia miast\20140922_134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0920"/>
            <a:ext cx="6048672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070919"/>
            <a:ext cx="6804755" cy="453650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070919"/>
            <a:ext cx="6804756" cy="4536504"/>
          </a:xfrm>
          <a:prstGeom prst="rect">
            <a:avLst/>
          </a:prstGeom>
        </p:spPr>
      </p:pic>
      <p:pic>
        <p:nvPicPr>
          <p:cNvPr id="3076" name="Picture 4" descr="D:\ladne zdjecia miast\z16254266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0919"/>
            <a:ext cx="7128792" cy="47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070919"/>
            <a:ext cx="7128790" cy="476019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4" y="1070919"/>
            <a:ext cx="7128793" cy="473719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70919"/>
            <a:ext cx="7128792" cy="473719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071546"/>
            <a:ext cx="7439727" cy="4959818"/>
          </a:xfrm>
          <a:prstGeom prst="rect">
            <a:avLst/>
          </a:prstGeom>
        </p:spPr>
      </p:pic>
      <p:pic>
        <p:nvPicPr>
          <p:cNvPr id="20" name="Obraz 19" descr="z16026536Q,Akcje-malowania-laweczek-koordynuje-inicjatywa-Ko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786" y="1142984"/>
            <a:ext cx="7286676" cy="4842114"/>
          </a:xfrm>
          <a:prstGeom prst="rect">
            <a:avLst/>
          </a:prstGeom>
        </p:spPr>
      </p:pic>
      <p:pic>
        <p:nvPicPr>
          <p:cNvPr id="21" name="Obraz 20" descr="z16026552Q,Akcje-malowania-laweczek-koordynuje-inicjatywa-Kol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5786" y="1120541"/>
            <a:ext cx="7286676" cy="4842113"/>
          </a:xfrm>
          <a:prstGeom prst="rect">
            <a:avLst/>
          </a:prstGeom>
        </p:spPr>
      </p:pic>
      <p:pic>
        <p:nvPicPr>
          <p:cNvPr id="22" name="Obraz 21" descr="z16026539Q,Akcje-malowania-laweczek-koordynuje-inicjatywa-Kol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786" y="1142984"/>
            <a:ext cx="7286676" cy="48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198480"/>
            <a:ext cx="2483280" cy="65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1"/>
          <p:cNvSpPr/>
          <p:nvPr/>
        </p:nvSpPr>
        <p:spPr>
          <a:xfrm>
            <a:off x="2627640" y="6198480"/>
            <a:ext cx="6516000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Stowarzyszenie Architektów Polskich SARP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Oddział Gorzów Wielkopolski</a:t>
            </a:r>
          </a:p>
        </p:txBody>
      </p:sp>
      <p:sp>
        <p:nvSpPr>
          <p:cNvPr id="5" name="pole tekstowe 6"/>
          <p:cNvSpPr/>
          <p:nvPr/>
        </p:nvSpPr>
        <p:spPr>
          <a:xfrm>
            <a:off x="827584" y="548680"/>
            <a:ext cx="7715694" cy="6148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600" b="1" i="0" u="none" strike="noStrike" kern="1200" spc="3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ZADANIA ZACHĘCAJACE DO WSPÓŁUCZESTNICZENIA.</a:t>
            </a:r>
            <a:endParaRPr lang="pl-PL" sz="1600" b="1" i="0" u="none" strike="noStrike" kern="1200" spc="30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ymbol zastępczy numeru slajdu 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9B462A13-6C9E-4DC7-8ABA-FF5DFD16D3F5}" type="slidenum">
              <a:rPr/>
              <a:pPr lvl="0"/>
              <a:t>14</a:t>
            </a:fld>
            <a:endParaRPr lang="pl-PL">
              <a:solidFill>
                <a:srgbClr val="000000"/>
              </a:solidFill>
              <a:latin typeface="Gill Sans MT" pitchFamily="18"/>
              <a:cs typeface="Tahoma" pitchFamily="2"/>
            </a:endParaRPr>
          </a:p>
        </p:txBody>
      </p:sp>
      <p:sp>
        <p:nvSpPr>
          <p:cNvPr id="7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ymbol zastępczy numeru slajdu 6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rtlCol="0" anchor="t" anchorCtr="0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059200-FA7E-4BD8-9713-5BFD8A77B146}" type="slidenum">
              <a:rPr lang="pl-PL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algn="ctr"/>
              <a:t>14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9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1" y="1772816"/>
            <a:ext cx="3901440" cy="292608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797386"/>
            <a:ext cx="3901440" cy="292608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36576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70" y="1600200"/>
            <a:ext cx="5959721" cy="367267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33" y="1600200"/>
            <a:ext cx="5529416" cy="367706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70" y="1203835"/>
            <a:ext cx="5959721" cy="4469791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3" y="1203835"/>
            <a:ext cx="7946296" cy="446979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76" y="1246614"/>
            <a:ext cx="2957964" cy="4436946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60" y="1203835"/>
            <a:ext cx="5898720" cy="442404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08" y="1192987"/>
            <a:ext cx="6728545" cy="4490573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06" y="1203835"/>
            <a:ext cx="6808897" cy="451656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03835"/>
            <a:ext cx="6768752" cy="4520390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54" y="1423128"/>
            <a:ext cx="7260299" cy="408391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15" y="1203835"/>
            <a:ext cx="6806530" cy="453768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203835"/>
            <a:ext cx="6950546" cy="46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198480"/>
            <a:ext cx="2483280" cy="65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1"/>
          <p:cNvSpPr/>
          <p:nvPr/>
        </p:nvSpPr>
        <p:spPr>
          <a:xfrm>
            <a:off x="2627640" y="6198480"/>
            <a:ext cx="6516000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Stowarzyszenie Architektów Polskich SARP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Oddział Gorzów Wielkopolski</a:t>
            </a:r>
          </a:p>
        </p:txBody>
      </p:sp>
      <p:sp>
        <p:nvSpPr>
          <p:cNvPr id="5" name="pole tekstowe 6"/>
          <p:cNvSpPr/>
          <p:nvPr/>
        </p:nvSpPr>
        <p:spPr>
          <a:xfrm>
            <a:off x="857224" y="214290"/>
            <a:ext cx="7715694" cy="60344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600" b="1" i="0" u="none" strike="noStrike" kern="1200" spc="3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DZIAŁANIA ODDOLNE SĄ NAJSKUTECZNIEJSZE </a:t>
            </a:r>
            <a:r>
              <a:rPr lang="pl-PL" sz="1600" b="1" i="0" u="none" strike="noStrike" kern="1200" spc="300" dirty="0" smtClean="0">
                <a:ln>
                  <a:noFill/>
                </a:ln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</a:t>
            </a:r>
            <a:endParaRPr lang="pl-PL" sz="1600" b="1" i="0" u="none" strike="noStrike" kern="1200" spc="300" dirty="0">
              <a:ln>
                <a:noFill/>
              </a:ln>
              <a:solidFill>
                <a:srgbClr val="FF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600" b="1" i="0" strike="noStrike" kern="1200" spc="30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pl-PL" sz="1600" b="1" i="0" strike="noStrike" kern="1200" spc="300" dirty="0">
                <a:ln>
                  <a:noFill/>
                </a:ln>
                <a:solidFill>
                  <a:srgbClr val="000000"/>
                </a:solidFill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DŁUGOTERMINOWYMI  WYSIŁKAMI  PLANISTYCZNYMI</a:t>
            </a:r>
            <a:r>
              <a:rPr lang="pl-PL" sz="1600" b="1" i="0" u="none" strike="noStrike" kern="1200" spc="30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Jeśli społeczeństwo jest w stanie fizycznie uczestniczyć w poprawie miasta: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dirty="0" smtClean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dirty="0" smtClean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483"/>
              </a:buClr>
              <a:buSzPct val="45000"/>
              <a:tabLst/>
              <a:defRPr sz="1800"/>
            </a:pPr>
            <a:r>
              <a:rPr lang="pl-PL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1. istnieje </a:t>
            </a:r>
            <a:r>
              <a:rPr lang="pl-PL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zwiększone prawdopodobieństwo </a:t>
            </a:r>
            <a:r>
              <a:rPr lang="pl-PL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uzyskania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483"/>
              </a:buClr>
              <a:buSzPct val="45000"/>
              <a:tabLst/>
              <a:defRPr sz="1800"/>
            </a:pPr>
            <a:r>
              <a:rPr lang="pl-PL" sz="1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społecznego </a:t>
            </a:r>
            <a:r>
              <a:rPr lang="pl-PL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poparcia dla większej skali</a:t>
            </a:r>
            <a:r>
              <a:rPr lang="pl-PL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 późniejszych zmian,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45000"/>
              <a:tabLst/>
              <a:defRPr sz="1800"/>
            </a:pPr>
            <a:r>
              <a:rPr lang="pl-PL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2. wgląd </a:t>
            </a:r>
            <a:r>
              <a:rPr lang="pl-PL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 </a:t>
            </a:r>
            <a:r>
              <a:rPr lang="pl-PL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rzeczywiste oczekiwania </a:t>
            </a:r>
            <a:r>
              <a:rPr lang="pl-PL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przyszłych </a:t>
            </a:r>
            <a:r>
              <a:rPr lang="pl-PL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użytkowników,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45000"/>
              <a:tabLst/>
              <a:defRPr sz="1800"/>
            </a:pPr>
            <a:r>
              <a:rPr lang="pl-PL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3. budowanie </a:t>
            </a:r>
            <a:r>
              <a:rPr lang="pl-PL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świadomości </a:t>
            </a:r>
            <a:r>
              <a:rPr lang="pl-PL" sz="1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społecznej</a:t>
            </a:r>
            <a:r>
              <a:rPr lang="pl-PL" sz="1400" b="1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.</a:t>
            </a:r>
          </a:p>
          <a:p>
            <a:pPr>
              <a:buClr>
                <a:srgbClr val="FF0000"/>
              </a:buClr>
              <a:buSzPct val="45000"/>
              <a:defRPr sz="1800"/>
            </a:pPr>
            <a:r>
              <a:rPr lang="pl-PL" sz="14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4. Odczuwalna poprawa jakości życia mieszkańców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45000"/>
              <a:tabLst/>
              <a:defRPr sz="1800"/>
            </a:pPr>
            <a:endParaRPr lang="pl-PL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ymbol zastępczy numeru slajdu 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9B462A13-6C9E-4DC7-8ABA-FF5DFD16D3F5}" type="slidenum">
              <a:rPr/>
              <a:pPr lvl="0"/>
              <a:t>15</a:t>
            </a:fld>
            <a:endParaRPr lang="pl-PL">
              <a:solidFill>
                <a:srgbClr val="000000"/>
              </a:solidFill>
              <a:latin typeface="Gill Sans MT" pitchFamily="18"/>
              <a:cs typeface="Tahoma" pitchFamily="2"/>
            </a:endParaRPr>
          </a:p>
        </p:txBody>
      </p:sp>
      <p:sp>
        <p:nvSpPr>
          <p:cNvPr id="7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ymbol zastępczy numeru slajdu 6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rtlCol="0" anchor="t" anchorCtr="0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059200-FA7E-4BD8-9713-5BFD8A77B146}" type="slidenum">
              <a:rPr lang="pl-PL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algn="ctr"/>
              <a:t>15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9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1428736"/>
            <a:ext cx="2821935" cy="3764460"/>
          </a:xfrm>
          <a:prstGeom prst="rect">
            <a:avLst/>
          </a:prstGeom>
        </p:spPr>
      </p:pic>
      <p:pic>
        <p:nvPicPr>
          <p:cNvPr id="12" name="Obraz 11" descr="alejk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428736"/>
            <a:ext cx="3712496" cy="24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198480"/>
            <a:ext cx="2483280" cy="65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1"/>
          <p:cNvSpPr/>
          <p:nvPr/>
        </p:nvSpPr>
        <p:spPr>
          <a:xfrm>
            <a:off x="2627640" y="6198480"/>
            <a:ext cx="6516000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Stowarzyszenie Architektów Polskich SARP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Oddział Gorzów Wielkopolski</a:t>
            </a:r>
          </a:p>
        </p:txBody>
      </p:sp>
      <p:sp>
        <p:nvSpPr>
          <p:cNvPr id="6" name="Symbol zastępczy numeru slajdu 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9B462A13-6C9E-4DC7-8ABA-FF5DFD16D3F5}" type="slidenum">
              <a:rPr/>
              <a:pPr lvl="0"/>
              <a:t>16</a:t>
            </a:fld>
            <a:endParaRPr lang="pl-PL">
              <a:solidFill>
                <a:srgbClr val="000000"/>
              </a:solidFill>
              <a:latin typeface="Gill Sans MT" pitchFamily="18"/>
              <a:cs typeface="Tahoma" pitchFamily="2"/>
            </a:endParaRPr>
          </a:p>
        </p:txBody>
      </p:sp>
      <p:sp>
        <p:nvSpPr>
          <p:cNvPr id="7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ymbol zastępczy numeru slajdu 6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rtlCol="0" anchor="t" anchorCtr="0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059200-FA7E-4BD8-9713-5BFD8A77B146}" type="slidenum">
              <a:rPr lang="pl-PL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algn="ctr"/>
              <a:t>16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9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8" y="730377"/>
            <a:ext cx="7496305" cy="495849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8" y="742074"/>
            <a:ext cx="7496305" cy="495849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05" y="726518"/>
            <a:ext cx="7434130" cy="496408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76" y="712003"/>
            <a:ext cx="7519428" cy="5021039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" y="642918"/>
            <a:ext cx="7703267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198480"/>
            <a:ext cx="2483280" cy="65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1"/>
          <p:cNvSpPr/>
          <p:nvPr/>
        </p:nvSpPr>
        <p:spPr>
          <a:xfrm>
            <a:off x="2627640" y="6198480"/>
            <a:ext cx="6516000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Stowarzyszenie Architektów Polskich SARP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Oddział Gorzów Wielkopolski</a:t>
            </a:r>
          </a:p>
        </p:txBody>
      </p:sp>
      <p:sp>
        <p:nvSpPr>
          <p:cNvPr id="5" name="Symbol zastępczy numeru slajdu 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5F4211D0-1ACB-4993-BBAE-68BF5AA1F745}" type="slidenum">
              <a:rPr/>
              <a:pPr lvl="0"/>
              <a:t>17</a:t>
            </a:fld>
            <a:endParaRPr lang="pl-PL">
              <a:solidFill>
                <a:srgbClr val="000000"/>
              </a:solidFill>
              <a:latin typeface="Gill Sans MT" pitchFamily="18"/>
              <a:cs typeface="Tahoma" pitchFamily="2"/>
            </a:endParaRPr>
          </a:p>
        </p:txBody>
      </p:sp>
      <p:sp>
        <p:nvSpPr>
          <p:cNvPr id="6" name="pole tekstowe 2"/>
          <p:cNvSpPr/>
          <p:nvPr/>
        </p:nvSpPr>
        <p:spPr>
          <a:xfrm>
            <a:off x="2214546" y="642918"/>
            <a:ext cx="5468434" cy="4980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1" i="0" strike="noStrike" kern="1200" spc="0" dirty="0">
                <a:ln>
                  <a:noFill/>
                </a:ln>
                <a:solidFill>
                  <a:srgbClr val="FF0000"/>
                </a:solidFill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ZADANIA   WŁADZ: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ZGODA</a:t>
            </a:r>
            <a:endParaRPr lang="pl-PL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na tymczasowe, cykliczne wyłączenie ulic z ruchu samochodów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ZGODA</a:t>
            </a:r>
            <a:r>
              <a:rPr lang="pl-PL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na przedsiębiorczość uliczną (wolną od opłat)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1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NIEPOBIERANIE OPŁAT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za zajęcie pasa drogowego,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za rozwieszenie plakatów,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za użytkowanie pustych lokali na czas imprez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ASEKURACJA POLICJI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 wybranych przypadkach (bezpieczeństwo</a:t>
            </a:r>
            <a:r>
              <a:rPr lang="pl-PL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WSPARCIE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Finansowe, sprzętowe, merytoryczne</a:t>
            </a: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8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ymbol zastępczy numeru slajdu 6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rtlCol="0" anchor="t" anchorCtr="0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059200-FA7E-4BD8-9713-5BFD8A77B146}" type="slidenum">
              <a:rPr lang="pl-PL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algn="ctr"/>
              <a:t>17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198480"/>
            <a:ext cx="2483280" cy="65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1"/>
          <p:cNvSpPr/>
          <p:nvPr/>
        </p:nvSpPr>
        <p:spPr>
          <a:xfrm>
            <a:off x="2627640" y="6198480"/>
            <a:ext cx="6516000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Stowarzyszenie Architektów Polskich SARP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Oddział Gorzów Wielkopolski</a:t>
            </a:r>
          </a:p>
        </p:txBody>
      </p:sp>
      <p:sp>
        <p:nvSpPr>
          <p:cNvPr id="5" name="Symbol zastępczy numeru slajdu 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5F4211D0-1ACB-4993-BBAE-68BF5AA1F745}" type="slidenum">
              <a:rPr/>
              <a:pPr lvl="0"/>
              <a:t>18</a:t>
            </a:fld>
            <a:endParaRPr lang="pl-PL">
              <a:solidFill>
                <a:srgbClr val="000000"/>
              </a:solidFill>
              <a:latin typeface="Gill Sans MT" pitchFamily="18"/>
              <a:cs typeface="Tahoma" pitchFamily="2"/>
            </a:endParaRPr>
          </a:p>
        </p:txBody>
      </p:sp>
      <p:sp>
        <p:nvSpPr>
          <p:cNvPr id="6" name="pole tekstowe 2"/>
          <p:cNvSpPr/>
          <p:nvPr/>
        </p:nvSpPr>
        <p:spPr>
          <a:xfrm>
            <a:off x="2214546" y="500042"/>
            <a:ext cx="6674514" cy="46314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1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WYNIK: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1" i="0" strike="noStrike" kern="1200" spc="0" dirty="0" smtClean="0">
              <a:ln>
                <a:noFill/>
              </a:ln>
              <a:solidFill>
                <a:srgbClr val="000000"/>
              </a:solidFill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1" i="0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1800"/>
            </a:pPr>
            <a:r>
              <a:rPr lang="pl-PL" sz="1400" b="1" i="0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REWITALIZACJA</a:t>
            </a:r>
          </a:p>
          <a:p>
            <a:pPr lvl="0">
              <a:defRPr sz="1800"/>
            </a:pPr>
            <a:endParaRPr lang="pl-PL" sz="1400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>
              <a:defRPr sz="1800"/>
            </a:pPr>
            <a:r>
              <a:rPr lang="pl-PL" sz="14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zespół działań </a:t>
            </a:r>
            <a:r>
              <a:rPr lang="pl-PL" sz="1400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koordynowanych przez lokalną administrację państwową, </a:t>
            </a:r>
            <a:endParaRPr lang="pl-PL" sz="1400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>
              <a:defRPr sz="1800"/>
            </a:pPr>
            <a:r>
              <a:rPr lang="pl-PL" sz="14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których </a:t>
            </a:r>
            <a:r>
              <a:rPr lang="pl-PL" sz="1400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celem jest społeczne, architektoniczne, planistyczne i ekonomiczne </a:t>
            </a:r>
            <a:endParaRPr lang="pl-PL" sz="1400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>
              <a:defRPr sz="1800"/>
            </a:pPr>
            <a:r>
              <a:rPr lang="pl-PL" sz="14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korzystne </a:t>
            </a:r>
            <a:r>
              <a:rPr lang="pl-PL" sz="1400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przekształcenie </a:t>
            </a:r>
            <a:r>
              <a:rPr lang="pl-PL" sz="14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wyodrębnionego obszaru będącego </a:t>
            </a:r>
            <a:r>
              <a:rPr lang="pl-PL" sz="1400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 stanie </a:t>
            </a:r>
            <a:r>
              <a:rPr lang="pl-PL" sz="14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kryzysu.</a:t>
            </a:r>
          </a:p>
          <a:p>
            <a:endParaRPr lang="pl-PL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400" b="1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AKTYWIZACJA </a:t>
            </a:r>
            <a:r>
              <a:rPr lang="pl-PL" sz="1400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PRZEDSIEBIORCZOŚCI</a:t>
            </a:r>
          </a:p>
          <a:p>
            <a:endParaRPr lang="pl-PL" sz="14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400" b="1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AKTYWIZACJA </a:t>
            </a:r>
            <a:r>
              <a:rPr lang="pl-PL" sz="1400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SPOŁECZNOŚCI MIASTA</a:t>
            </a:r>
          </a:p>
          <a:p>
            <a:endParaRPr lang="pl-PL" sz="14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400" b="1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OŻYWIENIE</a:t>
            </a:r>
            <a:r>
              <a:rPr lang="pl-PL" sz="1400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 PUSTYCH LOKALI I PRZESTRZENI WYKLUCZONYCH</a:t>
            </a:r>
          </a:p>
          <a:p>
            <a:endParaRPr lang="pl-PL" sz="14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400" b="1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ODCZUWALNA   POPRAWA   JAKOŚCI   </a:t>
            </a:r>
            <a:r>
              <a:rPr lang="pl-PL" sz="14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ŻYCIA</a:t>
            </a:r>
            <a:endParaRPr lang="pl-PL" sz="1400" b="1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8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ymbol zastępczy numeru slajdu 6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rtlCol="0" anchor="t" anchorCtr="0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059200-FA7E-4BD8-9713-5BFD8A77B146}" type="slidenum">
              <a:rPr lang="pl-PL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algn="ctr"/>
              <a:t>18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</p:spTree>
    <p:extLst>
      <p:ext uri="{BB962C8B-B14F-4D97-AF65-F5344CB8AC3E}">
        <p14:creationId xmlns:p14="http://schemas.microsoft.com/office/powerpoint/2010/main" val="35003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198480"/>
            <a:ext cx="2483280" cy="65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1"/>
          <p:cNvSpPr/>
          <p:nvPr/>
        </p:nvSpPr>
        <p:spPr>
          <a:xfrm>
            <a:off x="2627640" y="6198480"/>
            <a:ext cx="6516000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Stowarzyszenie Architektów Polskich SARP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Oddział Gorzów Wielkopolski</a:t>
            </a:r>
          </a:p>
        </p:txBody>
      </p:sp>
      <p:sp>
        <p:nvSpPr>
          <p:cNvPr id="5" name="Symbol zastępczy numeru slajdu 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5F4211D0-1ACB-4993-BBAE-68BF5AA1F745}" type="slidenum">
              <a:rPr/>
              <a:pPr lvl="0"/>
              <a:t>19</a:t>
            </a:fld>
            <a:endParaRPr lang="pl-PL">
              <a:solidFill>
                <a:srgbClr val="000000"/>
              </a:solidFill>
              <a:latin typeface="Gill Sans MT" pitchFamily="18"/>
              <a:cs typeface="Tahoma" pitchFamily="2"/>
            </a:endParaRPr>
          </a:p>
        </p:txBody>
      </p:sp>
      <p:sp>
        <p:nvSpPr>
          <p:cNvPr id="6" name="pole tekstowe 2"/>
          <p:cNvSpPr/>
          <p:nvPr/>
        </p:nvSpPr>
        <p:spPr>
          <a:xfrm>
            <a:off x="484539" y="4857760"/>
            <a:ext cx="8174922" cy="1068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DZIĘKUJĘ </a:t>
            </a: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ADAMOWI </a:t>
            </a:r>
            <a:r>
              <a:rPr lang="pl-PL" sz="1400" dirty="0" err="1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BEIMOWI</a:t>
            </a:r>
            <a:endParaRPr lang="pl-PL" sz="1400" dirty="0" smtClean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/>
            </a:pP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Za to, że wygrał Konkurs na zagospodarowanie Centrum Gorzowa,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/>
            </a:pP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Za to, że pokazał mi </a:t>
            </a:r>
            <a:r>
              <a:rPr lang="pl-PL" sz="1400" dirty="0" err="1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Tactical</a:t>
            </a: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pl-PL" sz="1400" dirty="0" err="1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Urbanism</a:t>
            </a: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/>
            </a:pP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Dzięki Adam </a:t>
            </a: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  <a:sym typeface="Wingdings" pitchFamily="2" charset="2"/>
              </a:rPr>
              <a:t></a:t>
            </a:r>
            <a:endParaRPr lang="pl-PL" sz="1400" dirty="0" smtClean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8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ymbol zastępczy numeru slajdu 6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rtlCol="0" anchor="t" anchorCtr="0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059200-FA7E-4BD8-9713-5BFD8A77B146}" type="slidenum">
              <a:rPr lang="pl-PL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algn="ctr"/>
              <a:t>19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pic>
        <p:nvPicPr>
          <p:cNvPr id="11" name="Obraz 10" descr="ba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642918"/>
            <a:ext cx="1647745" cy="2357430"/>
          </a:xfrm>
          <a:prstGeom prst="rect">
            <a:avLst/>
          </a:prstGeom>
        </p:spPr>
      </p:pic>
      <p:sp>
        <p:nvSpPr>
          <p:cNvPr id="12" name="pole tekstowe 2"/>
          <p:cNvSpPr/>
          <p:nvPr/>
        </p:nvSpPr>
        <p:spPr>
          <a:xfrm>
            <a:off x="642910" y="2360161"/>
            <a:ext cx="5500726" cy="5099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PYTANIA ?</a:t>
            </a:r>
            <a:endParaRPr lang="pl-PL" sz="2400" b="1" dirty="0" smtClean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6"/>
          <p:cNvSpPr/>
          <p:nvPr/>
        </p:nvSpPr>
        <p:spPr>
          <a:xfrm>
            <a:off x="827584" y="836712"/>
            <a:ext cx="7704856" cy="47017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600" b="1" i="0" u="none" strike="noStrike" kern="1200" spc="3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MIASTO  MOŻE  SIĘ  ROZWINĄĆ  I  ZMIENIĆ 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600" b="1" i="0" u="none" strike="noStrike" kern="1200" spc="30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TYLKO  SIŁĄ  SWOICH  </a:t>
            </a:r>
            <a:r>
              <a:rPr lang="pl-PL" sz="1600" b="1" i="0" u="none" strike="noStrike" kern="1200" spc="300" dirty="0" smtClean="0">
                <a:ln>
                  <a:noFill/>
                </a:ln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MIESZKAŃCÓW.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600" b="1" spc="3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NIEZROZUMIENIE TEJ ZASADY PROWADZI NA MANOWCE.</a:t>
            </a:r>
            <a:endParaRPr lang="pl-PL" sz="1000" i="1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 algn="r">
              <a:defRPr sz="1800"/>
            </a:pPr>
            <a:r>
              <a:rPr lang="pl-PL" sz="1000" i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Mikołaj Pancewicz</a:t>
            </a:r>
          </a:p>
          <a:p>
            <a:pPr lvl="0" algn="r">
              <a:defRPr sz="1800"/>
            </a:pPr>
            <a:endParaRPr lang="pl-PL" sz="1000" i="1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 algn="r">
              <a:defRPr sz="1800"/>
            </a:pPr>
            <a:endParaRPr lang="pl-PL" sz="1000" i="1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 algn="r">
              <a:defRPr sz="1800"/>
            </a:pPr>
            <a:endParaRPr lang="pl-PL" sz="1000" i="1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 algn="r">
              <a:defRPr sz="1800"/>
            </a:pPr>
            <a:endParaRPr lang="pl-PL" sz="1000" i="1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 algn="r">
              <a:defRPr sz="1800"/>
            </a:pPr>
            <a:endParaRPr lang="pl-PL" sz="1000" i="1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 algn="r">
              <a:defRPr sz="1800"/>
            </a:pPr>
            <a:endParaRPr lang="pl-PL" sz="1000" i="1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 algn="r">
              <a:defRPr sz="1800"/>
            </a:pPr>
            <a:endParaRPr lang="pl-PL" sz="1000" i="1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 algn="r">
              <a:defRPr sz="1800"/>
            </a:pPr>
            <a:endParaRPr lang="pl-PL" sz="1000" i="1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 algn="r">
              <a:defRPr sz="1800"/>
            </a:pP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MIASTO TO STRUKTURA, KTÓRA MA </a:t>
            </a:r>
            <a:r>
              <a:rPr lang="pl-PL" sz="16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SŁUŻYĆ</a:t>
            </a: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 JEGO MIESZKAŃCOM.</a:t>
            </a:r>
          </a:p>
          <a:p>
            <a:pPr lvl="0" algn="r">
              <a:defRPr sz="1800"/>
            </a:pPr>
            <a:endParaRPr lang="pl-PL" sz="16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 algn="r">
              <a:defRPr sz="1800"/>
            </a:pP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MIASTO MA </a:t>
            </a:r>
            <a:r>
              <a:rPr lang="pl-PL" sz="16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REALIZOWAĆ ZADANIA</a:t>
            </a: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, </a:t>
            </a:r>
          </a:p>
          <a:p>
            <a:pPr lvl="0" algn="r">
              <a:defRPr sz="1800"/>
            </a:pP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KTÓRYCH MIESZKANCY NIE MOGĄ REALIZOWAĆ INDYWIDUALNIE.</a:t>
            </a:r>
          </a:p>
          <a:p>
            <a:pPr lvl="0" algn="r">
              <a:defRPr sz="1800"/>
            </a:pPr>
            <a:endParaRPr lang="pl-PL" sz="16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 algn="r">
              <a:defRPr sz="1800"/>
            </a:pP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MIASTO, TO </a:t>
            </a:r>
            <a:r>
              <a:rPr lang="pl-PL" sz="16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ŻYWY ORGANIZM</a:t>
            </a: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, KREOWANY PRZEZ LUDZI.</a:t>
            </a:r>
          </a:p>
          <a:p>
            <a:pPr lvl="0" algn="r">
              <a:defRPr sz="1800"/>
            </a:pPr>
            <a:endParaRPr lang="pl-PL" sz="1000" i="1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 algn="r">
              <a:defRPr sz="1800"/>
            </a:pPr>
            <a:endParaRPr lang="pl-PL" sz="1000" i="1" dirty="0" smtClean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>
              <a:defRPr sz="1800"/>
            </a:pPr>
            <a:endParaRPr lang="pl-PL" sz="100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ymbol zastępczy numeru slajdu 6"/>
          <p:cNvSpPr txBox="1"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 algn="ctr"/>
            <a:fld id="{47059200-FA7E-4BD8-9713-5BFD8A77B146}" type="slidenum">
              <a:rPr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lvl="0" algn="ctr"/>
              <a:t>2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</p:spTree>
    <p:extLst>
      <p:ext uri="{BB962C8B-B14F-4D97-AF65-F5344CB8AC3E}">
        <p14:creationId xmlns:p14="http://schemas.microsoft.com/office/powerpoint/2010/main" val="14405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6"/>
          <p:cNvSpPr/>
          <p:nvPr/>
        </p:nvSpPr>
        <p:spPr>
          <a:xfrm>
            <a:off x="827584" y="836712"/>
            <a:ext cx="7704856" cy="21515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b="1" i="0" u="none" strike="noStrike" kern="1200" spc="0" dirty="0" smtClean="0">
                <a:ln>
                  <a:noFill/>
                </a:ln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DIAGNOZA</a:t>
            </a:r>
          </a:p>
          <a:p>
            <a:pPr lvl="0">
              <a:buSzPct val="45000"/>
              <a:defRPr sz="1800"/>
            </a:pPr>
            <a:endParaRPr lang="pl-PL" sz="1400" dirty="0" smtClean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>
              <a:buSzPct val="45000"/>
              <a:defRPr sz="1800"/>
            </a:pP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Trzeba określić, jakie są rzeczywiste problemy czy plany.</a:t>
            </a:r>
          </a:p>
          <a:p>
            <a:pPr lvl="0">
              <a:buSzPct val="45000"/>
              <a:defRPr sz="1800"/>
            </a:pPr>
            <a:endParaRPr lang="pl-PL" sz="1400" dirty="0" smtClean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>
              <a:buSzPct val="45000"/>
              <a:defRPr sz="1800"/>
            </a:pP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 Gorzowie: </a:t>
            </a:r>
          </a:p>
          <a:p>
            <a:pPr lvl="0">
              <a:buSzPct val="45000"/>
              <a:defRPr sz="1800"/>
            </a:pPr>
            <a:r>
              <a:rPr lang="pl-PL" sz="1400" b="1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MIEDZYNARODOWY KONKURS ARCHITEKTONICZNO-URBANISTYCZNY NA OPRACOWANIE KONCEPCJI URBANISTYCZNEJ CENTRUM MIASTA</a:t>
            </a:r>
            <a:endParaRPr lang="pl-PL" sz="1400" b="1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ymbol zastępczy numeru slajdu 6"/>
          <p:cNvSpPr txBox="1"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 algn="ctr"/>
            <a:fld id="{47059200-FA7E-4BD8-9713-5BFD8A77B146}" type="slidenum">
              <a:rPr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lvl="0" algn="ctr"/>
              <a:t>3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88" y="3533267"/>
            <a:ext cx="2944644" cy="2208699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4" y="3533268"/>
            <a:ext cx="3453113" cy="2208699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63289"/>
            <a:ext cx="2138592" cy="2011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6"/>
          <p:cNvSpPr/>
          <p:nvPr/>
        </p:nvSpPr>
        <p:spPr>
          <a:xfrm>
            <a:off x="827584" y="836712"/>
            <a:ext cx="7704856" cy="534757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b="1" i="0" u="none" strike="noStrike" kern="1200" spc="0" dirty="0" smtClean="0">
                <a:ln>
                  <a:noFill/>
                </a:ln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DIAGNOZA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2000" b="1" dirty="0" smtClean="0">
              <a:solidFill>
                <a:srgbClr val="FF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JEŚLI WIEMY, JAKI JEST PROBLEM, 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TO MOŻEMY GO ROZWIĄZYWAC NA  WSZYSTKICH MOŻLIWYCH PŁASZCZYZNACH</a:t>
            </a:r>
          </a:p>
          <a:p>
            <a:pPr lvl="0">
              <a:defRPr sz="1800"/>
            </a:pPr>
            <a:endParaRPr lang="pl-PL" sz="1400" dirty="0" smtClean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>
              <a:defRPr sz="1800"/>
            </a:pP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Urbaniści i władze </a:t>
            </a:r>
            <a:r>
              <a:rPr lang="pl-PL" sz="1400" dirty="0" err="1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publiczne</a:t>
            </a: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dokonują </a:t>
            </a:r>
            <a:r>
              <a:rPr lang="pl-PL" sz="1400" b="1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przełomowych zmian </a:t>
            </a: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 środowisku zbudowanym: </a:t>
            </a:r>
          </a:p>
          <a:p>
            <a:pPr lvl="0">
              <a:buSzPct val="45000"/>
              <a:defRPr sz="1800"/>
            </a:pP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osiedla, stadion, </a:t>
            </a:r>
            <a:r>
              <a:rPr lang="pl-PL" sz="1400" dirty="0" err="1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ośrodek</a:t>
            </a: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sztuki, nabrzeża, </a:t>
            </a:r>
            <a:r>
              <a:rPr lang="pl-PL" sz="1400" dirty="0" err="1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MPZP</a:t>
            </a: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…</a:t>
            </a:r>
          </a:p>
          <a:p>
            <a:pPr lvl="0">
              <a:buSzPct val="45000"/>
              <a:defRPr sz="1800"/>
            </a:pPr>
            <a:endParaRPr lang="pl-PL" sz="1400" dirty="0" smtClean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>
              <a:buSzPct val="45000"/>
              <a:defRPr sz="1800"/>
            </a:pP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Łatwiej jest osiągnąć akceptację tych zmian, </a:t>
            </a:r>
          </a:p>
          <a:p>
            <a:pPr lvl="0">
              <a:buSzPct val="45000"/>
              <a:defRPr sz="1800"/>
            </a:pPr>
            <a:r>
              <a:rPr lang="pl-PL" sz="1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jeśli proces jest przeprowadzany w porozumieniu i z udziałem użytkowników terenu.</a:t>
            </a:r>
          </a:p>
          <a:p>
            <a:pPr lvl="0">
              <a:lnSpc>
                <a:spcPct val="150000"/>
              </a:lnSpc>
              <a:defRPr sz="1800"/>
            </a:pPr>
            <a:endParaRPr lang="pl-PL" sz="1400" b="1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lvl="0" algn="ctr">
              <a:lnSpc>
                <a:spcPct val="150000"/>
              </a:lnSpc>
              <a:defRPr sz="1800"/>
            </a:pPr>
            <a:r>
              <a:rPr lang="pl-PL" sz="1400" b="1" spc="3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Jedna z metod: AKCJE SPOŁECZNE</a:t>
            </a:r>
          </a:p>
          <a:p>
            <a:pPr lvl="0" algn="ctr">
              <a:lnSpc>
                <a:spcPct val="150000"/>
              </a:lnSpc>
              <a:defRPr sz="1800"/>
            </a:pPr>
            <a:endParaRPr lang="pl-PL" sz="1400" b="1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lvl="0" indent="-342900" algn="ctr">
              <a:lnSpc>
                <a:spcPct val="150000"/>
              </a:lnSpc>
              <a:buAutoNum type="arabicPeriod"/>
              <a:defRPr sz="1800"/>
            </a:pPr>
            <a:r>
              <a:rPr lang="pl-PL" sz="1600" spc="3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USWIADOMIENIE</a:t>
            </a:r>
            <a:r>
              <a:rPr lang="pl-PL" sz="1600" spc="3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MIESZKANCOM, W CZYM JEST </a:t>
            </a:r>
            <a:r>
              <a:rPr lang="pl-PL" sz="1600" b="1" spc="300" dirty="0" smtClean="0">
                <a:solidFill>
                  <a:schemeClr val="tx2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PROBLEM</a:t>
            </a:r>
          </a:p>
          <a:p>
            <a:pPr marL="342900" lvl="0" indent="-342900" algn="ctr">
              <a:lnSpc>
                <a:spcPct val="150000"/>
              </a:lnSpc>
              <a:buAutoNum type="arabicPeriod"/>
              <a:defRPr sz="1800"/>
            </a:pPr>
            <a:r>
              <a:rPr lang="pl-PL" sz="1600" spc="3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WSKAZANIE MOŻLIWYCH </a:t>
            </a:r>
            <a:r>
              <a:rPr lang="pl-PL" sz="1600" b="1" spc="300" dirty="0" smtClean="0">
                <a:solidFill>
                  <a:schemeClr val="tx2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ROZWIĄZAŃ</a:t>
            </a:r>
          </a:p>
          <a:p>
            <a:pPr marL="342900" lvl="0" indent="-342900" algn="ctr">
              <a:lnSpc>
                <a:spcPct val="150000"/>
              </a:lnSpc>
              <a:buAutoNum type="arabicPeriod"/>
              <a:defRPr sz="1800"/>
            </a:pPr>
            <a:r>
              <a:rPr lang="pl-PL" sz="1600" spc="3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ZAPROSZENIE DO </a:t>
            </a:r>
            <a:r>
              <a:rPr lang="pl-PL" sz="1600" b="1" spc="300" dirty="0" smtClean="0">
                <a:solidFill>
                  <a:schemeClr val="tx2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WSPÓŁDECYDOWANIA</a:t>
            </a:r>
            <a:endParaRPr lang="pl-PL" sz="1600" b="1" spc="300" dirty="0">
              <a:solidFill>
                <a:schemeClr val="tx2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ymbol zastępczy numeru slajdu 6"/>
          <p:cNvSpPr txBox="1"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 algn="ctr"/>
            <a:fld id="{47059200-FA7E-4BD8-9713-5BFD8A77B146}" type="slidenum">
              <a:rPr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lvl="0" algn="ctr"/>
              <a:t>4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</p:spTree>
    <p:extLst>
      <p:ext uri="{BB962C8B-B14F-4D97-AF65-F5344CB8AC3E}">
        <p14:creationId xmlns:p14="http://schemas.microsoft.com/office/powerpoint/2010/main" val="39728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ymbol zastępczy numeru slajdu 6"/>
          <p:cNvSpPr txBox="1"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 algn="ctr"/>
            <a:fld id="{47059200-FA7E-4BD8-9713-5BFD8A77B146}" type="slidenum">
              <a:rPr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lvl="0" algn="ctr"/>
              <a:t>5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sp>
        <p:nvSpPr>
          <p:cNvPr id="7" name="pole tekstowe 6"/>
          <p:cNvSpPr/>
          <p:nvPr/>
        </p:nvSpPr>
        <p:spPr>
          <a:xfrm>
            <a:off x="827584" y="836712"/>
            <a:ext cx="7704856" cy="6846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BOTTOM - UP</a:t>
            </a:r>
            <a:endParaRPr lang="pl-PL" sz="1600" b="1" spc="3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642918"/>
            <a:ext cx="6312003" cy="48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2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6"/>
          <p:cNvSpPr/>
          <p:nvPr/>
        </p:nvSpPr>
        <p:spPr>
          <a:xfrm>
            <a:off x="827584" y="836712"/>
            <a:ext cx="7704856" cy="6846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BOTTOM - UP</a:t>
            </a:r>
            <a:endParaRPr lang="pl-PL" sz="1600" b="1" spc="3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ymbol zastępczy numeru slajdu 6"/>
          <p:cNvSpPr txBox="1"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 algn="ctr"/>
            <a:fld id="{47059200-FA7E-4BD8-9713-5BFD8A77B146}" type="slidenum">
              <a:rPr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lvl="0" algn="ctr"/>
              <a:t>6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97" y="1226409"/>
            <a:ext cx="3630168" cy="241367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97" y="3748845"/>
            <a:ext cx="3630167" cy="24136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3050"/>
            <a:ext cx="3264024" cy="49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6"/>
          <p:cNvSpPr/>
          <p:nvPr/>
        </p:nvSpPr>
        <p:spPr>
          <a:xfrm>
            <a:off x="827584" y="836712"/>
            <a:ext cx="7704856" cy="6846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BOTTOM - UP</a:t>
            </a:r>
            <a:endParaRPr lang="pl-PL" sz="1600" b="1" spc="3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ymbol zastępczy numeru slajdu 6"/>
          <p:cNvSpPr txBox="1"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 algn="ctr"/>
            <a:fld id="{47059200-FA7E-4BD8-9713-5BFD8A77B146}" type="slidenum">
              <a:rPr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lvl="0" algn="ctr"/>
              <a:t>7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1500174"/>
            <a:ext cx="5120622" cy="340466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500174"/>
            <a:ext cx="6786610" cy="45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6"/>
          <p:cNvSpPr/>
          <p:nvPr/>
        </p:nvSpPr>
        <p:spPr>
          <a:xfrm>
            <a:off x="827584" y="836712"/>
            <a:ext cx="7704856" cy="6846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BOTTOM - UP</a:t>
            </a:r>
            <a:endParaRPr lang="pl-PL" sz="1600" b="1" spc="3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ymbol zastępczy numeru slajdu 6"/>
          <p:cNvSpPr txBox="1"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 algn="ctr"/>
            <a:fld id="{47059200-FA7E-4BD8-9713-5BFD8A77B146}" type="slidenum">
              <a:rPr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lvl="0" algn="ctr"/>
              <a:t>8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43" y="1160735"/>
            <a:ext cx="6309907" cy="4852837"/>
          </a:xfrm>
          <a:prstGeom prst="rect">
            <a:avLst/>
          </a:prstGeom>
        </p:spPr>
      </p:pic>
      <p:sp>
        <p:nvSpPr>
          <p:cNvPr id="13" name="Elipsa 12"/>
          <p:cNvSpPr/>
          <p:nvPr/>
        </p:nvSpPr>
        <p:spPr>
          <a:xfrm rot="762331">
            <a:off x="4867432" y="1715035"/>
            <a:ext cx="1246684" cy="19169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 rot="872091">
            <a:off x="4717708" y="3983665"/>
            <a:ext cx="1032241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zaokrąglony 14"/>
          <p:cNvSpPr/>
          <p:nvPr/>
        </p:nvSpPr>
        <p:spPr>
          <a:xfrm rot="885636">
            <a:off x="4164145" y="1497196"/>
            <a:ext cx="307188" cy="22919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4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4"/>
          <p:cNvSpPr/>
          <p:nvPr/>
        </p:nvSpPr>
        <p:spPr>
          <a:xfrm>
            <a:off x="0" y="6198480"/>
            <a:ext cx="9143640" cy="65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5D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ymbol zastępczy numeru slajdu 6"/>
          <p:cNvSpPr txBox="1"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 algn="ctr"/>
            <a:fld id="{47059200-FA7E-4BD8-9713-5BFD8A77B146}" type="slidenum">
              <a:rPr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lvl="0" algn="ctr"/>
              <a:t>9</a:t>
            </a:fld>
            <a:endParaRPr lang="pl-PL" dirty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Tytuł 1"/>
          <p:cNvSpPr/>
          <p:nvPr/>
        </p:nvSpPr>
        <p:spPr>
          <a:xfrm>
            <a:off x="179512" y="6193587"/>
            <a:ext cx="5832792" cy="61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Inicjatywa Obywatelska LUDZIE DLA MIASTA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Stowarzyszenie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Architektów Polskich </a:t>
            </a:r>
            <a:r>
              <a:rPr lang="pl-P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SARP Oddział </a:t>
            </a:r>
            <a:r>
              <a:rPr lang="pl-P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Gorzów Wielkopolski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000100" y="1718010"/>
            <a:ext cx="7856140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Jest </a:t>
            </a:r>
            <a:r>
              <a:rPr lang="pl-PL" sz="1600" b="1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tani;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Nie jest realizowany przez władze, co pozwala </a:t>
            </a:r>
            <a:r>
              <a:rPr lang="pl-PL" sz="1600" b="1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uniknąć konfliktów  </a:t>
            </a: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   litanii żądań;</a:t>
            </a:r>
            <a:endParaRPr lang="pl-PL" sz="1600" b="1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Jest </a:t>
            </a:r>
            <a:r>
              <a:rPr lang="pl-PL" sz="1600" b="1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konkretny</a:t>
            </a:r>
            <a:r>
              <a:rPr lang="pl-PL" sz="1600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 odnosi się do konkretnego miejsca;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Pozwala na nowo </a:t>
            </a:r>
            <a:r>
              <a:rPr lang="pl-PL" sz="1600" b="1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odkryć</a:t>
            </a:r>
            <a:r>
              <a:rPr lang="pl-PL" sz="1600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przestrzeń;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Jest </a:t>
            </a:r>
            <a:r>
              <a:rPr lang="pl-PL" sz="1600" b="1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innowacyjny;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Pomaga określić </a:t>
            </a:r>
            <a:r>
              <a:rPr lang="pl-PL" sz="1600" b="1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potrzeby</a:t>
            </a:r>
            <a:r>
              <a:rPr lang="pl-PL" sz="1600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 wskazać oczekiwane </a:t>
            </a:r>
            <a:r>
              <a:rPr lang="pl-PL" sz="1600" b="1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rozwiązania;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Buduje materiał do dalszych </a:t>
            </a:r>
            <a:r>
              <a:rPr lang="pl-PL" sz="1600" b="1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konsultacji.</a:t>
            </a:r>
            <a:endParaRPr lang="pl-PL" sz="1600" b="1" dirty="0">
              <a:solidFill>
                <a:srgbClr val="FF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7" name="pole tekstowe 6"/>
          <p:cNvSpPr/>
          <p:nvPr/>
        </p:nvSpPr>
        <p:spPr>
          <a:xfrm>
            <a:off x="827584" y="836712"/>
            <a:ext cx="7704856" cy="6846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BOTTOM - UP</a:t>
            </a:r>
            <a:endParaRPr lang="pl-PL" sz="1600" b="1" spc="3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318</TotalTime>
  <Words>816</Words>
  <Application>Microsoft Office PowerPoint</Application>
  <PresentationFormat>Pokaz na ekranie (4:3)</PresentationFormat>
  <Paragraphs>232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14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34" baseType="lpstr">
      <vt:lpstr>Microsoft YaHei</vt:lpstr>
      <vt:lpstr>Arial</vt:lpstr>
      <vt:lpstr>Calibri</vt:lpstr>
      <vt:lpstr>Century Gothic</vt:lpstr>
      <vt:lpstr>Courier New</vt:lpstr>
      <vt:lpstr>Gill Sans MT</vt:lpstr>
      <vt:lpstr>Lucida Sans Unicode</vt:lpstr>
      <vt:lpstr>Mangal</vt:lpstr>
      <vt:lpstr>Open Sans Light</vt:lpstr>
      <vt:lpstr>Palatino Linotype</vt:lpstr>
      <vt:lpstr>StarSymbol</vt:lpstr>
      <vt:lpstr>Tahoma</vt:lpstr>
      <vt:lpstr>Times New Roman</vt:lpstr>
      <vt:lpstr>Wingdings</vt:lpstr>
      <vt:lpstr>Kierownictwo</vt:lpstr>
      <vt:lpstr>SKUTECZNE  DZIAŁANIA  ODDOLNE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TACTICAL URBANISM</dc:title>
  <dc:creator>Bejnar-Bejnarowicz</dc:creator>
  <cp:lastModifiedBy>Agata Kubiak</cp:lastModifiedBy>
  <cp:revision>38</cp:revision>
  <dcterms:modified xsi:type="dcterms:W3CDTF">2015-03-12T18:52:53Z</dcterms:modified>
</cp:coreProperties>
</file>